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2"/>
  </p:notesMasterIdLst>
  <p:sldIdLst>
    <p:sldId id="256" r:id="rId2"/>
    <p:sldId id="291" r:id="rId3"/>
    <p:sldId id="278" r:id="rId4"/>
    <p:sldId id="280" r:id="rId5"/>
    <p:sldId id="270" r:id="rId6"/>
    <p:sldId id="283" r:id="rId7"/>
    <p:sldId id="284" r:id="rId8"/>
    <p:sldId id="277" r:id="rId9"/>
    <p:sldId id="282" r:id="rId10"/>
    <p:sldId id="290" r:id="rId11"/>
  </p:sldIdLst>
  <p:sldSz cx="9144000" cy="6858000" type="screen4x3"/>
  <p:notesSz cx="7099300" cy="1022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B0"/>
    <a:srgbClr val="0000FF"/>
    <a:srgbClr val="005595"/>
    <a:srgbClr val="58585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1765" autoAdjust="0"/>
  </p:normalViewPr>
  <p:slideViewPr>
    <p:cSldViewPr>
      <p:cViewPr varScale="1">
        <p:scale>
          <a:sx n="100" d="100"/>
          <a:sy n="100" d="100"/>
        </p:scale>
        <p:origin x="-29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175"/>
          </a:xfrm>
          <a:prstGeom prst="rect">
            <a:avLst/>
          </a:prstGeom>
        </p:spPr>
        <p:txBody>
          <a:bodyPr vert="horz" lIns="98984" tIns="49492" rIns="98984" bIns="49492" rtlCol="0"/>
          <a:lstStyle>
            <a:lvl1pPr algn="l">
              <a:defRPr sz="1300"/>
            </a:lvl1pPr>
          </a:lstStyle>
          <a:p>
            <a:endParaRPr lang="en-US"/>
          </a:p>
        </p:txBody>
      </p:sp>
      <p:sp>
        <p:nvSpPr>
          <p:cNvPr id="3" name="Date Placeholder 2"/>
          <p:cNvSpPr>
            <a:spLocks noGrp="1"/>
          </p:cNvSpPr>
          <p:nvPr>
            <p:ph type="dt" idx="1"/>
          </p:nvPr>
        </p:nvSpPr>
        <p:spPr>
          <a:xfrm>
            <a:off x="4021294" y="0"/>
            <a:ext cx="3076363" cy="511175"/>
          </a:xfrm>
          <a:prstGeom prst="rect">
            <a:avLst/>
          </a:prstGeom>
        </p:spPr>
        <p:txBody>
          <a:bodyPr vert="horz" lIns="98984" tIns="49492" rIns="98984" bIns="49492" rtlCol="0"/>
          <a:lstStyle>
            <a:lvl1pPr algn="r">
              <a:defRPr sz="1300"/>
            </a:lvl1pPr>
          </a:lstStyle>
          <a:p>
            <a:fld id="{04F57CF4-C497-4663-9375-D36FE7374A99}" type="datetimeFigureOut">
              <a:rPr lang="en-US" smtClean="0"/>
              <a:pPr/>
              <a:t>11/10/2009</a:t>
            </a:fld>
            <a:endParaRPr lang="en-US"/>
          </a:p>
        </p:txBody>
      </p:sp>
      <p:sp>
        <p:nvSpPr>
          <p:cNvPr id="4" name="Slide Image Placeholder 3"/>
          <p:cNvSpPr>
            <a:spLocks noGrp="1" noRot="1" noChangeAspect="1"/>
          </p:cNvSpPr>
          <p:nvPr>
            <p:ph type="sldImg" idx="2"/>
          </p:nvPr>
        </p:nvSpPr>
        <p:spPr>
          <a:xfrm>
            <a:off x="993775" y="766763"/>
            <a:ext cx="5111750" cy="3833812"/>
          </a:xfrm>
          <a:prstGeom prst="rect">
            <a:avLst/>
          </a:prstGeom>
          <a:noFill/>
          <a:ln w="12700">
            <a:solidFill>
              <a:prstClr val="black"/>
            </a:solidFill>
          </a:ln>
        </p:spPr>
        <p:txBody>
          <a:bodyPr vert="horz" lIns="98984" tIns="49492" rIns="98984" bIns="49492" rtlCol="0" anchor="ctr"/>
          <a:lstStyle/>
          <a:p>
            <a:endParaRPr lang="en-US"/>
          </a:p>
        </p:txBody>
      </p:sp>
      <p:sp>
        <p:nvSpPr>
          <p:cNvPr id="5" name="Notes Placeholder 4"/>
          <p:cNvSpPr>
            <a:spLocks noGrp="1"/>
          </p:cNvSpPr>
          <p:nvPr>
            <p:ph type="body" sz="quarter" idx="3"/>
          </p:nvPr>
        </p:nvSpPr>
        <p:spPr>
          <a:xfrm>
            <a:off x="709930" y="4856163"/>
            <a:ext cx="5679440" cy="4600575"/>
          </a:xfrm>
          <a:prstGeom prst="rect">
            <a:avLst/>
          </a:prstGeom>
        </p:spPr>
        <p:txBody>
          <a:bodyPr vert="horz" lIns="98984" tIns="49492" rIns="98984" bIns="4949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10551"/>
            <a:ext cx="3076363" cy="511175"/>
          </a:xfrm>
          <a:prstGeom prst="rect">
            <a:avLst/>
          </a:prstGeom>
        </p:spPr>
        <p:txBody>
          <a:bodyPr vert="horz" lIns="98984" tIns="49492" rIns="98984" bIns="49492"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10551"/>
            <a:ext cx="3076363" cy="511175"/>
          </a:xfrm>
          <a:prstGeom prst="rect">
            <a:avLst/>
          </a:prstGeom>
        </p:spPr>
        <p:txBody>
          <a:bodyPr vert="horz" lIns="98984" tIns="49492" rIns="98984" bIns="49492" rtlCol="0" anchor="b"/>
          <a:lstStyle>
            <a:lvl1pPr algn="r">
              <a:defRPr sz="1300"/>
            </a:lvl1pPr>
          </a:lstStyle>
          <a:p>
            <a:fld id="{3634E4B9-1AE1-417A-BDC5-928AD3F0A02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34E4B9-1AE1-417A-BDC5-928AD3F0A02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34E4B9-1AE1-417A-BDC5-928AD3F0A02C}"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34E4B9-1AE1-417A-BDC5-928AD3F0A02C}"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34E4B9-1AE1-417A-BDC5-928AD3F0A02C}"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34E4B9-1AE1-417A-BDC5-928AD3F0A02C}"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34E4B9-1AE1-417A-BDC5-928AD3F0A02C}"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34E4B9-1AE1-417A-BDC5-928AD3F0A02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2" cstate="print"/>
          <a:srcRect/>
          <a:stretch>
            <a:fillRect/>
          </a:stretch>
        </p:blipFill>
        <p:spPr bwMode="auto">
          <a:xfrm>
            <a:off x="-9525" y="-19050"/>
            <a:ext cx="9163050" cy="6896100"/>
          </a:xfrm>
          <a:prstGeom prst="rect">
            <a:avLst/>
          </a:prstGeom>
          <a:noFill/>
          <a:ln w="9525">
            <a:noFill/>
            <a:miter lim="800000"/>
            <a:headEnd/>
            <a:tailEnd/>
          </a:ln>
          <a:effectLst/>
        </p:spPr>
      </p:pic>
      <p:sp>
        <p:nvSpPr>
          <p:cNvPr id="8" name="Title 7"/>
          <p:cNvSpPr>
            <a:spLocks noGrp="1"/>
          </p:cNvSpPr>
          <p:nvPr>
            <p:ph type="ctrTitle"/>
          </p:nvPr>
        </p:nvSpPr>
        <p:spPr>
          <a:xfrm>
            <a:off x="1219200" y="1885950"/>
            <a:ext cx="6858000" cy="990600"/>
          </a:xfrm>
        </p:spPr>
        <p:txBody>
          <a:bodyPr anchor="t" anchorCtr="0"/>
          <a:lstStyle>
            <a:lvl1pPr algn="r">
              <a:defRPr sz="32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1219200" y="3124200"/>
            <a:ext cx="6858000" cy="533400"/>
          </a:xfrm>
        </p:spPr>
        <p:txBody>
          <a:bodyPr/>
          <a:lstStyle>
            <a:lvl1pPr marL="0" indent="0" algn="r">
              <a:buNone/>
              <a:defRPr sz="2000">
                <a:solidFill>
                  <a:schemeClr val="bg1"/>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a:xfrm>
            <a:off x="6400800" y="6355080"/>
            <a:ext cx="2286000" cy="365760"/>
          </a:xfrm>
          <a:prstGeom prst="rect">
            <a:avLst/>
          </a:prstGeom>
        </p:spPr>
        <p:txBody>
          <a:bodyPr/>
          <a:lstStyle>
            <a:lvl1pPr>
              <a:defRPr sz="1400"/>
            </a:lvl1pPr>
          </a:lstStyle>
          <a:p>
            <a:fld id="{93D6E751-9371-44B0-B6D6-340136769E4E}" type="datetimeFigureOut">
              <a:rPr lang="en-US" smtClean="0"/>
              <a:pPr/>
              <a:t>11/10/2009</a:t>
            </a:fld>
            <a:endParaRPr lang="en-US"/>
          </a:p>
        </p:txBody>
      </p:sp>
      <p:sp>
        <p:nvSpPr>
          <p:cNvPr id="17" name="Footer Placeholder 16"/>
          <p:cNvSpPr>
            <a:spLocks noGrp="1"/>
          </p:cNvSpPr>
          <p:nvPr>
            <p:ph type="ftr" sz="quarter" idx="11"/>
          </p:nvPr>
        </p:nvSpPr>
        <p:spPr>
          <a:xfrm>
            <a:off x="2898648" y="6355080"/>
            <a:ext cx="3474720" cy="365760"/>
          </a:xfrm>
          <a:prstGeom prst="rect">
            <a:avLst/>
          </a:prstGeom>
        </p:spPr>
        <p:txBody>
          <a:bodyPr/>
          <a:lstStyle/>
          <a:p>
            <a:endParaRPr lang="en-US"/>
          </a:p>
        </p:txBody>
      </p:sp>
      <p:sp>
        <p:nvSpPr>
          <p:cNvPr id="29" name="Slide Number Placeholder 28"/>
          <p:cNvSpPr>
            <a:spLocks noGrp="1"/>
          </p:cNvSpPr>
          <p:nvPr>
            <p:ph type="sldNum" sz="quarter" idx="12"/>
          </p:nvPr>
        </p:nvSpPr>
        <p:spPr>
          <a:xfrm>
            <a:off x="1216152" y="6355080"/>
            <a:ext cx="1219200" cy="365760"/>
          </a:xfrm>
          <a:prstGeom prst="rect">
            <a:avLst/>
          </a:prstGeom>
        </p:spPr>
        <p:txBody>
          <a:bodyPr/>
          <a:lstStyle/>
          <a:p>
            <a:fld id="{DB0156C8-6E71-4300-9C6C-5B94354CF5B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400800" y="6356350"/>
            <a:ext cx="2289048" cy="365760"/>
          </a:xfrm>
          <a:prstGeom prst="rect">
            <a:avLst/>
          </a:prstGeom>
        </p:spPr>
        <p:txBody>
          <a:bodyPr/>
          <a:lstStyle/>
          <a:p>
            <a:fld id="{93D6E751-9371-44B0-B6D6-340136769E4E}" type="datetimeFigureOut">
              <a:rPr lang="en-US" smtClean="0"/>
              <a:pPr/>
              <a:t>11/10/2009</a:t>
            </a:fld>
            <a:endParaRPr lang="en-US"/>
          </a:p>
        </p:txBody>
      </p:sp>
      <p:sp>
        <p:nvSpPr>
          <p:cNvPr id="5" name="Footer Placeholder 4"/>
          <p:cNvSpPr>
            <a:spLocks noGrp="1"/>
          </p:cNvSpPr>
          <p:nvPr>
            <p:ph type="ftr" sz="quarter" idx="11"/>
          </p:nvPr>
        </p:nvSpPr>
        <p:spPr>
          <a:xfrm>
            <a:off x="2898648" y="6356350"/>
            <a:ext cx="3505200" cy="365760"/>
          </a:xfrm>
          <a:prstGeom prst="rect">
            <a:avLst/>
          </a:prstGeom>
        </p:spPr>
        <p:txBody>
          <a:bodyPr/>
          <a:lstStyle/>
          <a:p>
            <a:endParaRPr lang="en-US"/>
          </a:p>
        </p:txBody>
      </p:sp>
      <p:sp>
        <p:nvSpPr>
          <p:cNvPr id="6" name="Slide Number Placeholder 5"/>
          <p:cNvSpPr>
            <a:spLocks noGrp="1"/>
          </p:cNvSpPr>
          <p:nvPr>
            <p:ph type="sldNum" sz="quarter" idx="12"/>
          </p:nvPr>
        </p:nvSpPr>
        <p:spPr>
          <a:xfrm>
            <a:off x="612648" y="6356350"/>
            <a:ext cx="1981200" cy="365760"/>
          </a:xfrm>
          <a:prstGeom prst="rect">
            <a:avLst/>
          </a:prstGeom>
        </p:spPr>
        <p:txBody>
          <a:bodyPr/>
          <a:lstStyle/>
          <a:p>
            <a:fld id="{DB0156C8-6E71-4300-9C6C-5B94354CF5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400800" y="6356350"/>
            <a:ext cx="2289048" cy="365760"/>
          </a:xfrm>
          <a:prstGeom prst="rect">
            <a:avLst/>
          </a:prstGeom>
        </p:spPr>
        <p:txBody>
          <a:bodyPr/>
          <a:lstStyle/>
          <a:p>
            <a:fld id="{93D6E751-9371-44B0-B6D6-340136769E4E}" type="datetimeFigureOut">
              <a:rPr lang="en-US" smtClean="0"/>
              <a:pPr/>
              <a:t>11/10/2009</a:t>
            </a:fld>
            <a:endParaRPr lang="en-US"/>
          </a:p>
        </p:txBody>
      </p:sp>
      <p:sp>
        <p:nvSpPr>
          <p:cNvPr id="5" name="Footer Placeholder 4"/>
          <p:cNvSpPr>
            <a:spLocks noGrp="1"/>
          </p:cNvSpPr>
          <p:nvPr>
            <p:ph type="ftr" sz="quarter" idx="11"/>
          </p:nvPr>
        </p:nvSpPr>
        <p:spPr>
          <a:xfrm>
            <a:off x="2898648" y="6356350"/>
            <a:ext cx="3505200" cy="365760"/>
          </a:xfrm>
          <a:prstGeom prst="rect">
            <a:avLst/>
          </a:prstGeom>
        </p:spPr>
        <p:txBody>
          <a:bodyPr/>
          <a:lstStyle/>
          <a:p>
            <a:endParaRPr lang="en-US"/>
          </a:p>
        </p:txBody>
      </p:sp>
      <p:sp>
        <p:nvSpPr>
          <p:cNvPr id="6" name="Slide Number Placeholder 5"/>
          <p:cNvSpPr>
            <a:spLocks noGrp="1"/>
          </p:cNvSpPr>
          <p:nvPr>
            <p:ph type="sldNum" sz="quarter" idx="12"/>
          </p:nvPr>
        </p:nvSpPr>
        <p:spPr>
          <a:xfrm>
            <a:off x="612648" y="6356350"/>
            <a:ext cx="1981200" cy="365760"/>
          </a:xfrm>
          <a:prstGeom prst="rect">
            <a:avLst/>
          </a:prstGeom>
        </p:spPr>
        <p:txBody>
          <a:bodyPr/>
          <a:lstStyle/>
          <a:p>
            <a:fld id="{DB0156C8-6E71-4300-9C6C-5B94354CF5B4}"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rtl="0" eaLnBrk="1" fontAlgn="base" hangingPunct="1">
              <a:spcBef>
                <a:spcPct val="0"/>
              </a:spcBef>
              <a:spcAft>
                <a:spcPct val="0"/>
              </a:spcAft>
              <a:defRPr lang="en-US" sz="3600" b="0" dirty="0">
                <a:solidFill>
                  <a:srgbClr val="005595"/>
                </a:solidFill>
                <a:latin typeface="Arial Narrow" pitchFamily="34" charset="0"/>
                <a:ea typeface="+mj-ea"/>
                <a:cs typeface="+mj-cs"/>
              </a:defRPr>
            </a:lvl1p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457200" y="1219200"/>
            <a:ext cx="8229600" cy="4937760"/>
          </a:xfrm>
        </p:spPr>
        <p:txBody>
          <a:bodyPr>
            <a:normAutofit/>
          </a:bodyPr>
          <a:lstStyle>
            <a:lvl1pPr>
              <a:defRPr sz="1800">
                <a:solidFill>
                  <a:srgbClr val="58585A"/>
                </a:solidFill>
              </a:defRPr>
            </a:lvl1pPr>
            <a:lvl2pPr>
              <a:defRPr sz="1600">
                <a:solidFill>
                  <a:srgbClr val="58585A"/>
                </a:solidFill>
              </a:defRPr>
            </a:lvl2pPr>
            <a:lvl3pPr>
              <a:defRPr sz="1400">
                <a:solidFill>
                  <a:srgbClr val="58585A"/>
                </a:solidFill>
              </a:defRPr>
            </a:lvl3pPr>
            <a:lvl4pPr>
              <a:defRPr sz="1200">
                <a:solidFill>
                  <a:srgbClr val="58585A"/>
                </a:solidFill>
              </a:defRPr>
            </a:lvl4pPr>
            <a:lvl5pPr>
              <a:defRPr sz="1100">
                <a:solidFill>
                  <a:srgbClr val="58585A"/>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a:prstGeom prst="rect">
            <a:avLst/>
          </a:prstGeom>
        </p:spPr>
        <p:txBody>
          <a:bodyPr/>
          <a:lstStyle/>
          <a:p>
            <a:fld id="{93D6E751-9371-44B0-B6D6-340136769E4E}" type="datetimeFigureOut">
              <a:rPr lang="en-US" smtClean="0"/>
              <a:pPr/>
              <a:t>11/10/2009</a:t>
            </a:fld>
            <a:endParaRPr lang="en-US"/>
          </a:p>
        </p:txBody>
      </p:sp>
      <p:sp>
        <p:nvSpPr>
          <p:cNvPr id="5" name="Footer Placeholder 4"/>
          <p:cNvSpPr>
            <a:spLocks noGrp="1"/>
          </p:cNvSpPr>
          <p:nvPr>
            <p:ph type="ftr" sz="quarter" idx="11"/>
          </p:nvPr>
        </p:nvSpPr>
        <p:spPr>
          <a:xfrm>
            <a:off x="2898648" y="6355080"/>
            <a:ext cx="3474720" cy="365760"/>
          </a:xfrm>
          <a:prstGeom prst="rect">
            <a:avLst/>
          </a:prstGeom>
        </p:spPr>
        <p:txBody>
          <a:bodyPr/>
          <a:lstStyle/>
          <a:p>
            <a:endParaRPr lang="en-US"/>
          </a:p>
        </p:txBody>
      </p:sp>
      <p:sp>
        <p:nvSpPr>
          <p:cNvPr id="6" name="Slide Number Placeholder 5"/>
          <p:cNvSpPr>
            <a:spLocks noGrp="1"/>
          </p:cNvSpPr>
          <p:nvPr>
            <p:ph type="sldNum" sz="quarter" idx="12"/>
          </p:nvPr>
        </p:nvSpPr>
        <p:spPr>
          <a:xfrm>
            <a:off x="1069848" y="6355080"/>
            <a:ext cx="1520952" cy="365760"/>
          </a:xfrm>
          <a:prstGeom prst="rect">
            <a:avLst/>
          </a:prstGeom>
        </p:spPr>
        <p:txBody>
          <a:bodyPr/>
          <a:lstStyle/>
          <a:p>
            <a:fld id="{DB0156C8-6E71-4300-9C6C-5B94354CF5B4}"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6400800" y="6356350"/>
            <a:ext cx="2289048" cy="365760"/>
          </a:xfrm>
          <a:prstGeom prst="rect">
            <a:avLst/>
          </a:prstGeom>
        </p:spPr>
        <p:txBody>
          <a:bodyPr/>
          <a:lstStyle/>
          <a:p>
            <a:fld id="{93D6E751-9371-44B0-B6D6-340136769E4E}" type="datetimeFigureOut">
              <a:rPr lang="en-US" smtClean="0"/>
              <a:pPr/>
              <a:t>11/10/2009</a:t>
            </a:fld>
            <a:endParaRPr lang="en-US"/>
          </a:p>
        </p:txBody>
      </p:sp>
      <p:sp>
        <p:nvSpPr>
          <p:cNvPr id="6" name="Footer Placeholder 5"/>
          <p:cNvSpPr>
            <a:spLocks noGrp="1"/>
          </p:cNvSpPr>
          <p:nvPr>
            <p:ph type="ftr" sz="quarter" idx="11"/>
          </p:nvPr>
        </p:nvSpPr>
        <p:spPr>
          <a:xfrm>
            <a:off x="2898648" y="6356350"/>
            <a:ext cx="3505200" cy="365760"/>
          </a:xfrm>
          <a:prstGeom prst="rect">
            <a:avLst/>
          </a:prstGeom>
        </p:spPr>
        <p:txBody>
          <a:bodyPr/>
          <a:lstStyle/>
          <a:p>
            <a:endParaRPr lang="en-US"/>
          </a:p>
        </p:txBody>
      </p:sp>
      <p:sp>
        <p:nvSpPr>
          <p:cNvPr id="7" name="Slide Number Placeholder 6"/>
          <p:cNvSpPr>
            <a:spLocks noGrp="1"/>
          </p:cNvSpPr>
          <p:nvPr>
            <p:ph type="sldNum" sz="quarter" idx="12"/>
          </p:nvPr>
        </p:nvSpPr>
        <p:spPr>
          <a:xfrm>
            <a:off x="612648" y="6356350"/>
            <a:ext cx="1981200" cy="365760"/>
          </a:xfrm>
          <a:prstGeom prst="rect">
            <a:avLst/>
          </a:prstGeom>
        </p:spPr>
        <p:txBody>
          <a:bodyPr/>
          <a:lstStyle/>
          <a:p>
            <a:fld id="{DB0156C8-6E71-4300-9C6C-5B94354CF5B4}"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a:xfrm>
            <a:off x="6400800" y="6356350"/>
            <a:ext cx="2289048" cy="365760"/>
          </a:xfrm>
          <a:prstGeom prst="rect">
            <a:avLst/>
          </a:prstGeom>
        </p:spPr>
        <p:txBody>
          <a:bodyPr/>
          <a:lstStyle/>
          <a:p>
            <a:fld id="{93D6E751-9371-44B0-B6D6-340136769E4E}" type="datetimeFigureOut">
              <a:rPr lang="en-US" smtClean="0"/>
              <a:pPr/>
              <a:t>11/10/2009</a:t>
            </a:fld>
            <a:endParaRPr lang="en-US"/>
          </a:p>
        </p:txBody>
      </p:sp>
      <p:sp>
        <p:nvSpPr>
          <p:cNvPr id="8" name="Footer Placeholder 7"/>
          <p:cNvSpPr>
            <a:spLocks noGrp="1"/>
          </p:cNvSpPr>
          <p:nvPr>
            <p:ph type="ftr" sz="quarter" idx="11"/>
          </p:nvPr>
        </p:nvSpPr>
        <p:spPr>
          <a:xfrm>
            <a:off x="2898648" y="6356350"/>
            <a:ext cx="3505200" cy="365760"/>
          </a:xfrm>
          <a:prstGeom prst="rect">
            <a:avLst/>
          </a:prstGeom>
        </p:spPr>
        <p:txBody>
          <a:bodyPr/>
          <a:lstStyle/>
          <a:p>
            <a:endParaRPr lang="en-US"/>
          </a:p>
        </p:txBody>
      </p:sp>
      <p:sp>
        <p:nvSpPr>
          <p:cNvPr id="9" name="Slide Number Placeholder 8"/>
          <p:cNvSpPr>
            <a:spLocks noGrp="1"/>
          </p:cNvSpPr>
          <p:nvPr>
            <p:ph type="sldNum" sz="quarter" idx="12"/>
          </p:nvPr>
        </p:nvSpPr>
        <p:spPr>
          <a:xfrm>
            <a:off x="612648" y="6356350"/>
            <a:ext cx="1981200" cy="365760"/>
          </a:xfrm>
          <a:prstGeom prst="rect">
            <a:avLst/>
          </a:prstGeom>
        </p:spPr>
        <p:txBody>
          <a:bodyPr/>
          <a:lstStyle/>
          <a:p>
            <a:fld id="{DB0156C8-6E71-4300-9C6C-5B94354CF5B4}"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400800" y="6356350"/>
            <a:ext cx="2289048" cy="365760"/>
          </a:xfrm>
          <a:prstGeom prst="rect">
            <a:avLst/>
          </a:prstGeom>
        </p:spPr>
        <p:txBody>
          <a:bodyPr/>
          <a:lstStyle/>
          <a:p>
            <a:fld id="{93D6E751-9371-44B0-B6D6-340136769E4E}" type="datetimeFigureOut">
              <a:rPr lang="en-US" smtClean="0"/>
              <a:pPr/>
              <a:t>11/10/2009</a:t>
            </a:fld>
            <a:endParaRPr lang="en-US"/>
          </a:p>
        </p:txBody>
      </p:sp>
      <p:sp>
        <p:nvSpPr>
          <p:cNvPr id="4" name="Footer Placeholder 3"/>
          <p:cNvSpPr>
            <a:spLocks noGrp="1"/>
          </p:cNvSpPr>
          <p:nvPr>
            <p:ph type="ftr" sz="quarter" idx="11"/>
          </p:nvPr>
        </p:nvSpPr>
        <p:spPr>
          <a:xfrm>
            <a:off x="2898648" y="6356350"/>
            <a:ext cx="3505200" cy="365760"/>
          </a:xfrm>
          <a:prstGeom prst="rect">
            <a:avLst/>
          </a:prstGeom>
        </p:spPr>
        <p:txBody>
          <a:bodyPr/>
          <a:lstStyle/>
          <a:p>
            <a:endParaRPr lang="en-US"/>
          </a:p>
        </p:txBody>
      </p:sp>
      <p:sp>
        <p:nvSpPr>
          <p:cNvPr id="5" name="Slide Number Placeholder 4"/>
          <p:cNvSpPr>
            <a:spLocks noGrp="1"/>
          </p:cNvSpPr>
          <p:nvPr>
            <p:ph type="sldNum" sz="quarter" idx="12"/>
          </p:nvPr>
        </p:nvSpPr>
        <p:spPr>
          <a:xfrm>
            <a:off x="612648" y="6356350"/>
            <a:ext cx="1981200" cy="365760"/>
          </a:xfrm>
          <a:prstGeom prst="rect">
            <a:avLst/>
          </a:prstGeom>
        </p:spPr>
        <p:txBody>
          <a:bodyPr/>
          <a:lstStyle/>
          <a:p>
            <a:fld id="{DB0156C8-6E71-4300-9C6C-5B94354CF5B4}"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0" y="6356350"/>
            <a:ext cx="2289048" cy="365760"/>
          </a:xfrm>
          <a:prstGeom prst="rect">
            <a:avLst/>
          </a:prstGeom>
        </p:spPr>
        <p:txBody>
          <a:bodyPr/>
          <a:lstStyle/>
          <a:p>
            <a:fld id="{93D6E751-9371-44B0-B6D6-340136769E4E}" type="datetimeFigureOut">
              <a:rPr lang="en-US" smtClean="0"/>
              <a:pPr/>
              <a:t>11/10/2009</a:t>
            </a:fld>
            <a:endParaRPr lang="en-US"/>
          </a:p>
        </p:txBody>
      </p:sp>
      <p:sp>
        <p:nvSpPr>
          <p:cNvPr id="3" name="Footer Placeholder 2"/>
          <p:cNvSpPr>
            <a:spLocks noGrp="1"/>
          </p:cNvSpPr>
          <p:nvPr>
            <p:ph type="ftr" sz="quarter" idx="11"/>
          </p:nvPr>
        </p:nvSpPr>
        <p:spPr>
          <a:xfrm>
            <a:off x="2898648" y="6356350"/>
            <a:ext cx="3505200" cy="365760"/>
          </a:xfrm>
          <a:prstGeom prst="rect">
            <a:avLst/>
          </a:prstGeom>
        </p:spPr>
        <p:txBody>
          <a:bodyPr/>
          <a:lstStyle/>
          <a:p>
            <a:endParaRPr lang="en-US"/>
          </a:p>
        </p:txBody>
      </p:sp>
      <p:sp>
        <p:nvSpPr>
          <p:cNvPr id="4" name="Slide Number Placeholder 3"/>
          <p:cNvSpPr>
            <a:spLocks noGrp="1"/>
          </p:cNvSpPr>
          <p:nvPr>
            <p:ph type="sldNum" sz="quarter" idx="12"/>
          </p:nvPr>
        </p:nvSpPr>
        <p:spPr>
          <a:xfrm>
            <a:off x="612648" y="6356350"/>
            <a:ext cx="1981200" cy="365760"/>
          </a:xfrm>
          <a:prstGeom prst="rect">
            <a:avLst/>
          </a:prstGeom>
        </p:spPr>
        <p:txBody>
          <a:bodyPr/>
          <a:lstStyle/>
          <a:p>
            <a:fld id="{DB0156C8-6E71-4300-9C6C-5B94354CF5B4}"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400800" y="6356350"/>
            <a:ext cx="2289048" cy="365760"/>
          </a:xfrm>
          <a:prstGeom prst="rect">
            <a:avLst/>
          </a:prstGeom>
        </p:spPr>
        <p:txBody>
          <a:bodyPr/>
          <a:lstStyle/>
          <a:p>
            <a:fld id="{93D6E751-9371-44B0-B6D6-340136769E4E}" type="datetimeFigureOut">
              <a:rPr lang="en-US" smtClean="0"/>
              <a:pPr/>
              <a:t>11/10/2009</a:t>
            </a:fld>
            <a:endParaRPr lang="en-US"/>
          </a:p>
        </p:txBody>
      </p:sp>
      <p:sp>
        <p:nvSpPr>
          <p:cNvPr id="6" name="Footer Placeholder 5"/>
          <p:cNvSpPr>
            <a:spLocks noGrp="1"/>
          </p:cNvSpPr>
          <p:nvPr>
            <p:ph type="ftr" sz="quarter" idx="11"/>
          </p:nvPr>
        </p:nvSpPr>
        <p:spPr>
          <a:xfrm>
            <a:off x="2898648" y="6356350"/>
            <a:ext cx="3505200" cy="365760"/>
          </a:xfrm>
          <a:prstGeom prst="rect">
            <a:avLst/>
          </a:prstGeom>
        </p:spPr>
        <p:txBody>
          <a:bodyPr/>
          <a:lstStyle/>
          <a:p>
            <a:endParaRPr lang="en-US"/>
          </a:p>
        </p:txBody>
      </p:sp>
      <p:sp>
        <p:nvSpPr>
          <p:cNvPr id="7" name="Slide Number Placeholder 6"/>
          <p:cNvSpPr>
            <a:spLocks noGrp="1"/>
          </p:cNvSpPr>
          <p:nvPr>
            <p:ph type="sldNum" sz="quarter" idx="12"/>
          </p:nvPr>
        </p:nvSpPr>
        <p:spPr>
          <a:xfrm>
            <a:off x="612648" y="6356350"/>
            <a:ext cx="1981200" cy="365760"/>
          </a:xfrm>
          <a:prstGeom prst="rect">
            <a:avLst/>
          </a:prstGeom>
        </p:spPr>
        <p:txBody>
          <a:bodyPr/>
          <a:lstStyle/>
          <a:p>
            <a:fld id="{DB0156C8-6E71-4300-9C6C-5B94354CF5B4}"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400800" y="6356350"/>
            <a:ext cx="2289048" cy="365760"/>
          </a:xfrm>
          <a:prstGeom prst="rect">
            <a:avLst/>
          </a:prstGeom>
        </p:spPr>
        <p:txBody>
          <a:bodyPr/>
          <a:lstStyle/>
          <a:p>
            <a:fld id="{93D6E751-9371-44B0-B6D6-340136769E4E}" type="datetimeFigureOut">
              <a:rPr lang="en-US" smtClean="0"/>
              <a:pPr/>
              <a:t>11/10/2009</a:t>
            </a:fld>
            <a:endParaRPr lang="en-US"/>
          </a:p>
        </p:txBody>
      </p:sp>
      <p:sp>
        <p:nvSpPr>
          <p:cNvPr id="6" name="Footer Placeholder 5"/>
          <p:cNvSpPr>
            <a:spLocks noGrp="1"/>
          </p:cNvSpPr>
          <p:nvPr>
            <p:ph type="ftr" sz="quarter" idx="11"/>
          </p:nvPr>
        </p:nvSpPr>
        <p:spPr>
          <a:xfrm>
            <a:off x="2898648" y="6356350"/>
            <a:ext cx="3505200" cy="365760"/>
          </a:xfrm>
          <a:prstGeom prst="rect">
            <a:avLst/>
          </a:prstGeom>
        </p:spPr>
        <p:txBody>
          <a:bodyPr/>
          <a:lstStyle/>
          <a:p>
            <a:endParaRPr lang="en-US"/>
          </a:p>
        </p:txBody>
      </p:sp>
      <p:sp>
        <p:nvSpPr>
          <p:cNvPr id="7" name="Slide Number Placeholder 6"/>
          <p:cNvSpPr>
            <a:spLocks noGrp="1"/>
          </p:cNvSpPr>
          <p:nvPr>
            <p:ph type="sldNum" sz="quarter" idx="12"/>
          </p:nvPr>
        </p:nvSpPr>
        <p:spPr>
          <a:xfrm>
            <a:off x="612648" y="6356350"/>
            <a:ext cx="1981200" cy="365760"/>
          </a:xfrm>
          <a:prstGeom prst="rect">
            <a:avLst/>
          </a:prstGeom>
        </p:spPr>
        <p:txBody>
          <a:bodyPr/>
          <a:lstStyle/>
          <a:p>
            <a:fld id="{DB0156C8-6E71-4300-9C6C-5B94354CF5B4}"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t="91000" r="1000"/>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76200"/>
            <a:ext cx="8229600" cy="9144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9" name="Straight Connector 28"/>
          <p:cNvSpPr>
            <a:spLocks noChangeShapeType="1"/>
          </p:cNvSpPr>
          <p:nvPr/>
        </p:nvSpPr>
        <p:spPr bwMode="auto">
          <a:xfrm>
            <a:off x="457200" y="9906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3200" kern="1200">
          <a:solidFill>
            <a:schemeClr val="tx2"/>
          </a:solidFill>
          <a:latin typeface="Arial Narrow" pitchFamily="34" charset="0"/>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000" kern="1200">
          <a:solidFill>
            <a:schemeClr val="tx1"/>
          </a:solidFill>
          <a:latin typeface="Arial Narrow" pitchFamily="34" charset="0"/>
          <a:ea typeface="+mn-ea"/>
          <a:cs typeface="+mn-cs"/>
        </a:defRPr>
      </a:lvl1pPr>
      <a:lvl2pPr marL="548640" indent="-274320" algn="l" rtl="0" eaLnBrk="1" latinLnBrk="0" hangingPunct="1">
        <a:spcBef>
          <a:spcPts val="500"/>
        </a:spcBef>
        <a:buClr>
          <a:schemeClr val="accent2"/>
        </a:buClr>
        <a:buSzPct val="76000"/>
        <a:buFont typeface="Symbol" pitchFamily="18" charset="2"/>
        <a:buChar char=""/>
        <a:defRPr kumimoji="0" sz="1800" kern="1200">
          <a:solidFill>
            <a:schemeClr val="tx2"/>
          </a:solidFill>
          <a:latin typeface="Arial Narrow" pitchFamily="34"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1600" kern="1200">
          <a:solidFill>
            <a:schemeClr val="tx1"/>
          </a:solidFill>
          <a:latin typeface="Arial Narrow" pitchFamily="34"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400" kern="1200">
          <a:solidFill>
            <a:schemeClr val="tx1"/>
          </a:solidFill>
          <a:latin typeface="Arial Narrow" pitchFamily="34"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200" kern="1200">
          <a:solidFill>
            <a:schemeClr val="tx1"/>
          </a:solidFill>
          <a:latin typeface="Arial Narrow" pitchFamily="34"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676400"/>
            <a:ext cx="6858000" cy="2438400"/>
          </a:xfrm>
        </p:spPr>
        <p:txBody>
          <a:bodyPr>
            <a:noAutofit/>
          </a:bodyPr>
          <a:lstStyle/>
          <a:p>
            <a:pPr algn="ctr"/>
            <a:r>
              <a:rPr lang="en-US" sz="6000" b="1" dirty="0" smtClean="0">
                <a:latin typeface="Arial" pitchFamily="34" charset="0"/>
                <a:cs typeface="Arial" pitchFamily="34" charset="0"/>
              </a:rPr>
              <a:t>StarWind 5.0</a:t>
            </a:r>
            <a:r>
              <a:rPr lang="en-US" sz="4000" b="1" dirty="0" smtClean="0">
                <a:latin typeface="Arial" pitchFamily="34" charset="0"/>
                <a:cs typeface="Arial" pitchFamily="34" charset="0"/>
              </a:rPr>
              <a:t/>
            </a:r>
            <a:br>
              <a:rPr lang="en-US" sz="4000" b="1" dirty="0" smtClean="0">
                <a:latin typeface="Arial" pitchFamily="34" charset="0"/>
                <a:cs typeface="Arial" pitchFamily="34" charset="0"/>
              </a:rPr>
            </a:br>
            <a:r>
              <a:rPr lang="en-US" sz="4000" b="1" dirty="0" smtClean="0">
                <a:latin typeface="Arial" pitchFamily="34" charset="0"/>
                <a:cs typeface="Arial" pitchFamily="34" charset="0"/>
              </a:rPr>
              <a:t/>
            </a:r>
            <a:br>
              <a:rPr lang="en-US" sz="4000" b="1" dirty="0" smtClean="0">
                <a:latin typeface="Arial" pitchFamily="34" charset="0"/>
                <a:cs typeface="Arial" pitchFamily="34" charset="0"/>
              </a:rPr>
            </a:br>
            <a:r>
              <a:rPr lang="en-US" b="1" dirty="0" smtClean="0">
                <a:latin typeface="Arial" pitchFamily="34" charset="0"/>
                <a:cs typeface="Arial" pitchFamily="34" charset="0"/>
              </a:rPr>
              <a:t>High Availability Storage</a:t>
            </a:r>
            <a:br>
              <a:rPr lang="en-US" b="1" dirty="0" smtClean="0">
                <a:latin typeface="Arial" pitchFamily="34" charset="0"/>
                <a:cs typeface="Arial" pitchFamily="34" charset="0"/>
              </a:rPr>
            </a:br>
            <a:r>
              <a:rPr lang="en-US" b="1" dirty="0" smtClean="0">
                <a:latin typeface="Arial" pitchFamily="34" charset="0"/>
                <a:cs typeface="Arial" pitchFamily="34" charset="0"/>
              </a:rPr>
              <a:t>&amp; Open iSCSI SAN</a:t>
            </a:r>
            <a:br>
              <a:rPr lang="en-US"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endParaRPr lang="en-US" sz="4000" b="1" dirty="0">
              <a:latin typeface="Arial" pitchFamily="34" charset="0"/>
              <a:cs typeface="Arial" pitchFamily="34" charset="0"/>
            </a:endParaRPr>
          </a:p>
        </p:txBody>
      </p:sp>
      <p:sp>
        <p:nvSpPr>
          <p:cNvPr id="3" name="Subtitle 2"/>
          <p:cNvSpPr>
            <a:spLocks noGrp="1"/>
          </p:cNvSpPr>
          <p:nvPr>
            <p:ph type="subTitle" idx="1"/>
          </p:nvPr>
        </p:nvSpPr>
        <p:spPr>
          <a:xfrm>
            <a:off x="914400" y="6172200"/>
            <a:ext cx="7467600" cy="838200"/>
          </a:xfrm>
        </p:spPr>
        <p:txBody>
          <a:bodyPr>
            <a:noAutofit/>
          </a:bodyPr>
          <a:lstStyle/>
          <a:p>
            <a:pPr algn="ctr"/>
            <a:r>
              <a:rPr lang="en-US" sz="1800" b="1" i="1" dirty="0" smtClean="0">
                <a:latin typeface="Calibri" pitchFamily="34" charset="0"/>
              </a:rPr>
              <a:t>Turn Any Windows Server into a Fault-Tolerant SAN.</a:t>
            </a:r>
            <a:br>
              <a:rPr lang="en-US" sz="1800" b="1" i="1" dirty="0" smtClean="0">
                <a:latin typeface="Calibri" pitchFamily="34" charset="0"/>
              </a:rPr>
            </a:br>
            <a:r>
              <a:rPr lang="en-US" sz="1800" b="1" i="1" dirty="0" smtClean="0">
                <a:latin typeface="Calibri" pitchFamily="34" charset="0"/>
              </a:rPr>
              <a:t>Enterprise Features. SMB Price.</a:t>
            </a:r>
            <a:r>
              <a:rPr lang="en-US" sz="1800" i="1" baseline="30000" dirty="0" smtClean="0">
                <a:latin typeface="Calibri" pitchFamily="34" charset="0"/>
              </a:rPr>
              <a:t>TM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StarWind Editions Comparison Chart</a:t>
            </a:r>
            <a:endParaRPr lang="en-US" dirty="0"/>
          </a:p>
        </p:txBody>
      </p:sp>
      <p:pic>
        <p:nvPicPr>
          <p:cNvPr id="5" name="Content Placeholder 4" descr="editions comparison.png"/>
          <p:cNvPicPr>
            <a:picLocks noGrp="1" noChangeAspect="1"/>
          </p:cNvPicPr>
          <p:nvPr>
            <p:ph sz="quarter" idx="1"/>
          </p:nvPr>
        </p:nvPicPr>
        <p:blipFill>
          <a:blip r:embed="rId2" cstate="print"/>
          <a:stretch>
            <a:fillRect/>
          </a:stretch>
        </p:blipFill>
        <p:spPr>
          <a:xfrm>
            <a:off x="614362" y="1511300"/>
            <a:ext cx="7915275" cy="435292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StarWind 5.0 webinar for partners and </a:t>
            </a:r>
            <a:r>
              <a:rPr lang="en-US" dirty="0" err="1" smtClean="0"/>
              <a:t>VARs.</a:t>
            </a:r>
            <a:endParaRPr lang="ru-RU" dirty="0"/>
          </a:p>
        </p:txBody>
      </p:sp>
      <p:sp>
        <p:nvSpPr>
          <p:cNvPr id="3" name="Content Placeholder 2"/>
          <p:cNvSpPr>
            <a:spLocks noGrp="1"/>
          </p:cNvSpPr>
          <p:nvPr>
            <p:ph sz="quarter" idx="1"/>
          </p:nvPr>
        </p:nvSpPr>
        <p:spPr/>
        <p:txBody>
          <a:bodyPr/>
          <a:lstStyle/>
          <a:p>
            <a:r>
              <a:rPr lang="en-US" dirty="0" smtClean="0"/>
              <a:t>In this webinar:</a:t>
            </a:r>
          </a:p>
          <a:p>
            <a:pPr lvl="1"/>
            <a:r>
              <a:rPr lang="en-US" dirty="0" smtClean="0"/>
              <a:t>StarWind Software Overview;</a:t>
            </a:r>
          </a:p>
          <a:p>
            <a:pPr lvl="1"/>
            <a:r>
              <a:rPr lang="en-US" dirty="0" smtClean="0"/>
              <a:t>Key Benefits;</a:t>
            </a:r>
          </a:p>
          <a:p>
            <a:pPr lvl="1"/>
            <a:r>
              <a:rPr lang="en-US" dirty="0" smtClean="0"/>
              <a:t>IT Projects and use cases;</a:t>
            </a:r>
          </a:p>
          <a:p>
            <a:pPr lvl="1"/>
            <a:r>
              <a:rPr lang="en-US" dirty="0" smtClean="0"/>
              <a:t>What’s new in StarWind 5.0;</a:t>
            </a:r>
          </a:p>
          <a:p>
            <a:pPr lvl="1"/>
            <a:r>
              <a:rPr lang="en-US" dirty="0" smtClean="0"/>
              <a:t>LIVE demonstration of true </a:t>
            </a:r>
            <a:r>
              <a:rPr lang="en-US" b="1" dirty="0" smtClean="0"/>
              <a:t>Active-Active </a:t>
            </a:r>
            <a:r>
              <a:rPr lang="en-US" dirty="0" smtClean="0"/>
              <a:t>High Availability, automatic failover and failback in StarWind 5.0;</a:t>
            </a:r>
          </a:p>
          <a:p>
            <a:pPr lvl="1"/>
            <a:r>
              <a:rPr lang="en-US" dirty="0" smtClean="0"/>
              <a:t>Enterprise class features overview;</a:t>
            </a:r>
          </a:p>
          <a:p>
            <a:pPr lvl="1"/>
            <a:r>
              <a:rPr lang="en-US" dirty="0" smtClean="0"/>
              <a:t>New editions comparison chart;</a:t>
            </a:r>
          </a:p>
          <a:p>
            <a:pPr lvl="1"/>
            <a:r>
              <a:rPr lang="en-US" dirty="0" smtClean="0"/>
              <a:t>SKUs and MRPs;</a:t>
            </a:r>
          </a:p>
          <a:p>
            <a:pPr lvl="1"/>
            <a:r>
              <a:rPr lang="en-US" dirty="0" smtClean="0"/>
              <a:t>Upgrade prices and procedures;</a:t>
            </a:r>
          </a:p>
          <a:p>
            <a:pPr lvl="1"/>
            <a:r>
              <a:rPr lang="en-US" dirty="0" smtClean="0"/>
              <a:t>Contact Information;</a:t>
            </a:r>
          </a:p>
          <a:p>
            <a:pPr lvl="1"/>
            <a:endParaRPr lang="en-US" dirty="0" smtClean="0"/>
          </a:p>
          <a:p>
            <a:pPr lvl="1" algn="ctr">
              <a:buNone/>
            </a:pPr>
            <a:r>
              <a:rPr lang="en-US" dirty="0" smtClean="0"/>
              <a:t>Presenters: Dmitry Filimonov, </a:t>
            </a:r>
            <a:r>
              <a:rPr lang="en-US" sz="1400" dirty="0" smtClean="0"/>
              <a:t>Senior Storage Solutions Engineer;</a:t>
            </a:r>
          </a:p>
          <a:p>
            <a:pPr lvl="1" algn="ctr">
              <a:buNone/>
            </a:pPr>
            <a:r>
              <a:rPr lang="en-US" dirty="0" smtClean="0"/>
              <a:t>                           Roman Shovkun, </a:t>
            </a:r>
            <a:r>
              <a:rPr lang="en-US" sz="1400" dirty="0" smtClean="0"/>
              <a:t>EMEA-APAC Sales Department Director</a:t>
            </a:r>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a:t>
            </a:r>
            <a:endParaRPr lang="en-US" dirty="0"/>
          </a:p>
        </p:txBody>
      </p:sp>
      <p:sp>
        <p:nvSpPr>
          <p:cNvPr id="3" name="Content Placeholder 2"/>
          <p:cNvSpPr>
            <a:spLocks noGrp="1"/>
          </p:cNvSpPr>
          <p:nvPr>
            <p:ph sz="quarter" idx="1"/>
          </p:nvPr>
        </p:nvSpPr>
        <p:spPr>
          <a:xfrm>
            <a:off x="457200" y="1295400"/>
            <a:ext cx="8229600" cy="4495800"/>
          </a:xfrm>
        </p:spPr>
        <p:txBody>
          <a:bodyPr>
            <a:normAutofit lnSpcReduction="10000"/>
          </a:bodyPr>
          <a:lstStyle/>
          <a:p>
            <a:pPr marL="228600" indent="-228600">
              <a:lnSpc>
                <a:spcPct val="70000"/>
              </a:lnSpc>
              <a:buNone/>
              <a:tabLst>
                <a:tab pos="4119563" algn="l"/>
              </a:tabLst>
            </a:pPr>
            <a:r>
              <a:rPr lang="en-US" b="1" dirty="0" smtClean="0">
                <a:solidFill>
                  <a:srgbClr val="005595"/>
                </a:solidFill>
                <a:latin typeface="Arial Narrow" pitchFamily="34" charset="0"/>
              </a:rPr>
              <a:t>Leader in Storage Virtualization and iSCSI storage since 2003</a:t>
            </a:r>
          </a:p>
          <a:p>
            <a:pPr marL="228600" indent="-228600">
              <a:tabLst>
                <a:tab pos="4119563" algn="l"/>
              </a:tabLst>
            </a:pPr>
            <a:r>
              <a:rPr lang="en-US" dirty="0" smtClean="0">
                <a:latin typeface="Arial Narrow" pitchFamily="34" charset="0"/>
              </a:rPr>
              <a:t>Pioneer and early technology adopter in the iSCSI storage since 2003</a:t>
            </a:r>
          </a:p>
          <a:p>
            <a:pPr marL="228600" indent="-228600">
              <a:tabLst>
                <a:tab pos="4119563" algn="l"/>
              </a:tabLst>
            </a:pPr>
            <a:r>
              <a:rPr lang="en-US" dirty="0" smtClean="0">
                <a:latin typeface="Arial Narrow" pitchFamily="34" charset="0"/>
              </a:rPr>
              <a:t>Over 30,000+ global users in over 100 countries </a:t>
            </a:r>
          </a:p>
          <a:p>
            <a:pPr marL="228600" indent="-228600">
              <a:tabLst>
                <a:tab pos="4119563" algn="l"/>
              </a:tabLst>
            </a:pPr>
            <a:r>
              <a:rPr lang="en-US" dirty="0" smtClean="0">
                <a:latin typeface="Arial Narrow" pitchFamily="34" charset="0"/>
              </a:rPr>
              <a:t>Designed to work as shared storage with server clusters</a:t>
            </a:r>
          </a:p>
          <a:p>
            <a:pPr marL="228600" indent="-228600">
              <a:tabLst>
                <a:tab pos="4119563" algn="l"/>
              </a:tabLst>
            </a:pPr>
            <a:r>
              <a:rPr lang="en-US" dirty="0" smtClean="0"/>
              <a:t>Works with virtualization technologies including VMware, Hyper-V, </a:t>
            </a:r>
            <a:r>
              <a:rPr lang="en-US" dirty="0" err="1" smtClean="0"/>
              <a:t>XenServer</a:t>
            </a:r>
            <a:endParaRPr lang="en-US" dirty="0" smtClean="0">
              <a:latin typeface="Arial Narrow" pitchFamily="34" charset="0"/>
            </a:endParaRPr>
          </a:p>
          <a:p>
            <a:pPr marL="228600" indent="-228600">
              <a:lnSpc>
                <a:spcPct val="70000"/>
              </a:lnSpc>
              <a:buNone/>
              <a:tabLst>
                <a:tab pos="4119563" algn="l"/>
              </a:tabLst>
            </a:pPr>
            <a:r>
              <a:rPr lang="en-US" dirty="0" smtClean="0"/>
              <a:t/>
            </a:r>
            <a:br>
              <a:rPr lang="en-US" dirty="0" smtClean="0"/>
            </a:br>
            <a:endParaRPr lang="en-US" dirty="0" smtClean="0"/>
          </a:p>
          <a:p>
            <a:pPr marL="228600" indent="-228600">
              <a:lnSpc>
                <a:spcPct val="70000"/>
              </a:lnSpc>
              <a:buNone/>
              <a:tabLst>
                <a:tab pos="4119563" algn="l"/>
              </a:tabLst>
            </a:pPr>
            <a:r>
              <a:rPr lang="en-US" b="1" dirty="0" smtClean="0">
                <a:solidFill>
                  <a:srgbClr val="005595"/>
                </a:solidFill>
              </a:rPr>
              <a:t>StarWind Advantage</a:t>
            </a:r>
          </a:p>
          <a:p>
            <a:pPr marL="228600" indent="-228600">
              <a:tabLst>
                <a:tab pos="4119563" algn="l"/>
              </a:tabLst>
            </a:pPr>
            <a:r>
              <a:rPr lang="en-US" dirty="0" smtClean="0">
                <a:latin typeface="Arial Narrow" pitchFamily="34" charset="0"/>
              </a:rPr>
              <a:t>Rock-solid reliability </a:t>
            </a:r>
          </a:p>
          <a:p>
            <a:pPr marL="228600" indent="-228600">
              <a:tabLst>
                <a:tab pos="4119563" algn="l"/>
              </a:tabLst>
            </a:pPr>
            <a:r>
              <a:rPr lang="en-US" dirty="0" smtClean="0">
                <a:latin typeface="Arial Narrow" pitchFamily="34" charset="0"/>
              </a:rPr>
              <a:t>Fast Performance</a:t>
            </a:r>
          </a:p>
          <a:p>
            <a:pPr marL="228600" indent="-228600">
              <a:tabLst>
                <a:tab pos="4119563" algn="l"/>
              </a:tabLst>
            </a:pPr>
            <a:r>
              <a:rPr lang="en-US" dirty="0" smtClean="0">
                <a:latin typeface="Arial Narrow" pitchFamily="34" charset="0"/>
              </a:rPr>
              <a:t>Easy to Manage and Administer</a:t>
            </a:r>
          </a:p>
          <a:p>
            <a:pPr marL="228600" indent="-228600">
              <a:tabLst>
                <a:tab pos="4119563" algn="l"/>
              </a:tabLst>
            </a:pPr>
            <a:r>
              <a:rPr lang="en-US" dirty="0" smtClean="0">
                <a:latin typeface="Arial Narrow" pitchFamily="34" charset="0"/>
              </a:rPr>
              <a:t>Windows Server 2008 R2 Failover </a:t>
            </a:r>
            <a:r>
              <a:rPr lang="en-US" dirty="0" smtClean="0"/>
              <a:t>Clustering and 64-bit support</a:t>
            </a:r>
            <a:endParaRPr lang="en-US" dirty="0" smtClean="0">
              <a:latin typeface="Arial Narrow" pitchFamily="34" charset="0"/>
            </a:endParaRPr>
          </a:p>
          <a:p>
            <a:pPr marL="228600" indent="-228600">
              <a:tabLst>
                <a:tab pos="4119563" algn="l"/>
              </a:tabLst>
            </a:pPr>
            <a:r>
              <a:rPr lang="en-US" dirty="0" smtClean="0">
                <a:latin typeface="Arial Narrow" pitchFamily="34" charset="0"/>
              </a:rPr>
              <a:t>Enterprise-Class Features: CDP/Snapshots, Mirroring/Replication and Thin Provisioning</a:t>
            </a:r>
          </a:p>
          <a:p>
            <a:pPr marL="228600" indent="-228600">
              <a:tabLst>
                <a:tab pos="4119563" algn="l"/>
              </a:tabLst>
            </a:pPr>
            <a:r>
              <a:rPr lang="en-US" dirty="0" smtClean="0">
                <a:latin typeface="Arial Narrow" pitchFamily="34" charset="0"/>
              </a:rPr>
              <a:t>Most Affordable, High Availability Storage for SMBs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Open SAN Software</a:t>
            </a:r>
            <a:endParaRPr lang="en-US" dirty="0"/>
          </a:p>
        </p:txBody>
      </p:sp>
      <p:sp>
        <p:nvSpPr>
          <p:cNvPr id="3" name="Content Placeholder 2"/>
          <p:cNvSpPr>
            <a:spLocks noGrp="1"/>
          </p:cNvSpPr>
          <p:nvPr>
            <p:ph sz="quarter" idx="1"/>
          </p:nvPr>
        </p:nvSpPr>
        <p:spPr/>
        <p:txBody>
          <a:bodyPr>
            <a:normAutofit/>
          </a:bodyPr>
          <a:lstStyle/>
          <a:p>
            <a:r>
              <a:rPr lang="en-US" dirty="0" smtClean="0"/>
              <a:t>Interoperability with </a:t>
            </a:r>
            <a:r>
              <a:rPr lang="en-US" u="sng" dirty="0" smtClean="0"/>
              <a:t>universal</a:t>
            </a:r>
            <a:r>
              <a:rPr lang="en-US" dirty="0" smtClean="0"/>
              <a:t>, </a:t>
            </a:r>
            <a:r>
              <a:rPr lang="en-US" u="sng" dirty="0" smtClean="0"/>
              <a:t>standard</a:t>
            </a:r>
            <a:r>
              <a:rPr lang="en-US" dirty="0" smtClean="0"/>
              <a:t> and </a:t>
            </a:r>
            <a:r>
              <a:rPr lang="en-US" u="sng" dirty="0" smtClean="0"/>
              <a:t>non-proprietary</a:t>
            </a:r>
            <a:r>
              <a:rPr lang="en-US" dirty="0" smtClean="0"/>
              <a:t> technologies</a:t>
            </a:r>
            <a:br>
              <a:rPr lang="en-US" dirty="0" smtClean="0"/>
            </a:br>
            <a:endParaRPr lang="en-US" sz="1200" dirty="0" smtClean="0"/>
          </a:p>
          <a:p>
            <a:pPr lvl="1"/>
            <a:r>
              <a:rPr lang="en-US" dirty="0" smtClean="0"/>
              <a:t>Works over existing Ethernet network - IP is a universal and non-proprietary technology used globally for the past 30 years </a:t>
            </a:r>
            <a:br>
              <a:rPr lang="en-US" dirty="0" smtClean="0"/>
            </a:br>
            <a:endParaRPr lang="en-US" sz="1200" dirty="0" smtClean="0"/>
          </a:p>
          <a:p>
            <a:pPr lvl="1"/>
            <a:r>
              <a:rPr lang="en-US" dirty="0" smtClean="0"/>
              <a:t>Allows IT professional to have the freedom to use existing and standard equipment</a:t>
            </a:r>
            <a:br>
              <a:rPr lang="en-US" dirty="0" smtClean="0"/>
            </a:br>
            <a:endParaRPr lang="en-US" sz="1200" dirty="0" smtClean="0"/>
          </a:p>
          <a:p>
            <a:pPr lvl="1"/>
            <a:r>
              <a:rPr lang="en-US" dirty="0" smtClean="0"/>
              <a:t>Works on any x86 server with 64-bit or 32-bit Windows </a:t>
            </a:r>
            <a:br>
              <a:rPr lang="en-US" dirty="0" smtClean="0"/>
            </a:br>
            <a:endParaRPr lang="en-US" sz="1200" dirty="0" smtClean="0"/>
          </a:p>
          <a:p>
            <a:pPr lvl="1"/>
            <a:r>
              <a:rPr lang="en-US" dirty="0" smtClean="0"/>
              <a:t>Converts any Windows server into centralized, networked storage for any application</a:t>
            </a:r>
            <a:br>
              <a:rPr lang="en-US" dirty="0" smtClean="0"/>
            </a:br>
            <a:endParaRPr lang="en-US" sz="1200" dirty="0" smtClean="0"/>
          </a:p>
          <a:p>
            <a:r>
              <a:rPr lang="en-US" dirty="0" smtClean="0"/>
              <a:t>Reliable, highly available, fast, affordable</a:t>
            </a:r>
            <a:endParaRPr lang="en-US" dirty="0"/>
          </a:p>
        </p:txBody>
      </p:sp>
      <p:pic>
        <p:nvPicPr>
          <p:cNvPr id="3074" name="Picture 2" descr="C:\Users\StarWind\Documents\Marketing\Graphics\dvd_server3.jpg"/>
          <p:cNvPicPr>
            <a:picLocks noChangeAspect="1" noChangeArrowheads="1"/>
          </p:cNvPicPr>
          <p:nvPr/>
        </p:nvPicPr>
        <p:blipFill>
          <a:blip r:embed="rId3" cstate="print"/>
          <a:srcRect/>
          <a:stretch>
            <a:fillRect/>
          </a:stretch>
        </p:blipFill>
        <p:spPr bwMode="auto">
          <a:xfrm>
            <a:off x="3429000" y="4740031"/>
            <a:ext cx="2209800" cy="141653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38200"/>
          </a:xfrm>
        </p:spPr>
        <p:txBody>
          <a:bodyPr/>
          <a:lstStyle/>
          <a:p>
            <a:r>
              <a:rPr lang="en-US" dirty="0" smtClean="0"/>
              <a:t>Shared Storage</a:t>
            </a:r>
            <a:endParaRPr lang="en-US" dirty="0"/>
          </a:p>
        </p:txBody>
      </p:sp>
      <p:pic>
        <p:nvPicPr>
          <p:cNvPr id="6" name="Picture 2"/>
          <p:cNvPicPr>
            <a:picLocks noChangeAspect="1" noChangeArrowheads="1"/>
          </p:cNvPicPr>
          <p:nvPr/>
        </p:nvPicPr>
        <p:blipFill>
          <a:blip r:embed="rId3" cstate="print"/>
          <a:srcRect/>
          <a:stretch>
            <a:fillRect/>
          </a:stretch>
        </p:blipFill>
        <p:spPr bwMode="auto">
          <a:xfrm>
            <a:off x="1676400" y="1371600"/>
            <a:ext cx="5448300" cy="3352800"/>
          </a:xfrm>
          <a:prstGeom prst="rect">
            <a:avLst/>
          </a:prstGeom>
          <a:noFill/>
          <a:ln w="9525">
            <a:noFill/>
            <a:miter lim="800000"/>
            <a:headEnd/>
            <a:tailEnd/>
          </a:ln>
          <a:effectLst/>
        </p:spPr>
      </p:pic>
      <p:sp>
        <p:nvSpPr>
          <p:cNvPr id="10" name="Content Placeholder 2"/>
          <p:cNvSpPr txBox="1">
            <a:spLocks/>
          </p:cNvSpPr>
          <p:nvPr/>
        </p:nvSpPr>
        <p:spPr>
          <a:xfrm>
            <a:off x="1752600" y="5181600"/>
            <a:ext cx="5334000" cy="609600"/>
          </a:xfrm>
          <a:prstGeom prst="rect">
            <a:avLst/>
          </a:prstGeom>
        </p:spPr>
        <p:txBody>
          <a:bodyPr vert="horz">
            <a:normAutofit/>
          </a:bodyPr>
          <a:lstStyle/>
          <a:p>
            <a:pPr marL="274320" lvl="0" indent="-274320" algn="ctr">
              <a:spcBef>
                <a:spcPts val="600"/>
              </a:spcBef>
              <a:buClr>
                <a:schemeClr val="accent1"/>
              </a:buClr>
              <a:buSzPct val="76000"/>
            </a:pPr>
            <a:r>
              <a:rPr lang="en-US" sz="1600" b="1" dirty="0" smtClean="0">
                <a:solidFill>
                  <a:srgbClr val="58585A"/>
                </a:solidFill>
                <a:latin typeface="Arial Narrow" pitchFamily="34" charset="0"/>
              </a:rPr>
              <a:t>Shared Storage that is ideal for any server application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90600"/>
          </a:xfrm>
        </p:spPr>
        <p:txBody>
          <a:bodyPr/>
          <a:lstStyle/>
          <a:p>
            <a:r>
              <a:rPr lang="en-US" dirty="0" smtClean="0"/>
              <a:t>IT Projects</a:t>
            </a:r>
            <a:endParaRPr lang="en-US" dirty="0"/>
          </a:p>
        </p:txBody>
      </p:sp>
      <p:sp>
        <p:nvSpPr>
          <p:cNvPr id="3" name="Content Placeholder 2"/>
          <p:cNvSpPr>
            <a:spLocks noGrp="1"/>
          </p:cNvSpPr>
          <p:nvPr>
            <p:ph idx="1"/>
          </p:nvPr>
        </p:nvSpPr>
        <p:spPr>
          <a:xfrm>
            <a:off x="457200" y="1066800"/>
            <a:ext cx="8229600" cy="4525963"/>
          </a:xfrm>
        </p:spPr>
        <p:txBody>
          <a:bodyPr/>
          <a:lstStyle/>
          <a:p>
            <a:r>
              <a:rPr lang="en-US" dirty="0" smtClean="0"/>
              <a:t>Server Clustering and High Availability </a:t>
            </a:r>
          </a:p>
          <a:p>
            <a:r>
              <a:rPr lang="en-US" dirty="0" smtClean="0"/>
              <a:t>Hyper-V or VMware</a:t>
            </a:r>
          </a:p>
          <a:p>
            <a:r>
              <a:rPr lang="en-US" dirty="0" smtClean="0"/>
              <a:t>Storage Consolidation   </a:t>
            </a:r>
          </a:p>
          <a:p>
            <a:r>
              <a:rPr lang="en-US" dirty="0" smtClean="0"/>
              <a:t>Server Consolidation</a:t>
            </a:r>
          </a:p>
          <a:p>
            <a:r>
              <a:rPr lang="en-US" dirty="0" smtClean="0"/>
              <a:t>Disaster Recovery   </a:t>
            </a:r>
          </a:p>
          <a:p>
            <a:r>
              <a:rPr lang="en-US" dirty="0" smtClean="0"/>
              <a:t>Shared Storage</a:t>
            </a:r>
          </a:p>
        </p:txBody>
      </p:sp>
      <p:pic>
        <p:nvPicPr>
          <p:cNvPr id="5" name="Picture 2"/>
          <p:cNvPicPr>
            <a:picLocks noChangeAspect="1" noChangeArrowheads="1"/>
          </p:cNvPicPr>
          <p:nvPr/>
        </p:nvPicPr>
        <p:blipFill>
          <a:blip r:embed="rId3" cstate="print"/>
          <a:srcRect/>
          <a:stretch>
            <a:fillRect/>
          </a:stretch>
        </p:blipFill>
        <p:spPr bwMode="auto">
          <a:xfrm>
            <a:off x="3505200" y="2005013"/>
            <a:ext cx="5225471" cy="3405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Availability: Automated Failover and Failback</a:t>
            </a:r>
            <a:endParaRPr lang="en-US" dirty="0"/>
          </a:p>
        </p:txBody>
      </p:sp>
      <p:pic>
        <p:nvPicPr>
          <p:cNvPr id="1026" name="Picture 2"/>
          <p:cNvPicPr>
            <a:picLocks noChangeAspect="1" noChangeArrowheads="1"/>
          </p:cNvPicPr>
          <p:nvPr/>
        </p:nvPicPr>
        <p:blipFill>
          <a:blip r:embed="rId2" cstate="print"/>
          <a:srcRect l="16000" t="8000" r="10667" b="13333"/>
          <a:stretch>
            <a:fillRect/>
          </a:stretch>
        </p:blipFill>
        <p:spPr bwMode="auto">
          <a:xfrm>
            <a:off x="4876800" y="1176252"/>
            <a:ext cx="3733799" cy="4005348"/>
          </a:xfrm>
          <a:prstGeom prst="rect">
            <a:avLst/>
          </a:prstGeom>
          <a:noFill/>
          <a:ln w="9525">
            <a:noFill/>
            <a:miter lim="800000"/>
            <a:headEnd/>
            <a:tailEnd/>
          </a:ln>
          <a:effectLst/>
        </p:spPr>
      </p:pic>
      <p:sp>
        <p:nvSpPr>
          <p:cNvPr id="5" name="Content Placeholder 2"/>
          <p:cNvSpPr>
            <a:spLocks noGrp="1"/>
          </p:cNvSpPr>
          <p:nvPr>
            <p:ph idx="1"/>
          </p:nvPr>
        </p:nvSpPr>
        <p:spPr>
          <a:xfrm>
            <a:off x="457200" y="1143000"/>
            <a:ext cx="3581400" cy="4525963"/>
          </a:xfrm>
        </p:spPr>
        <p:txBody>
          <a:bodyPr>
            <a:normAutofit/>
          </a:bodyPr>
          <a:lstStyle/>
          <a:p>
            <a:r>
              <a:rPr lang="en-US" dirty="0" smtClean="0"/>
              <a:t>Synchronous Mirroring with </a:t>
            </a:r>
            <a:br>
              <a:rPr lang="en-US" dirty="0" smtClean="0"/>
            </a:br>
            <a:r>
              <a:rPr lang="en-US" b="1" dirty="0" smtClean="0"/>
              <a:t>Active-Active </a:t>
            </a:r>
            <a:r>
              <a:rPr lang="en-US" dirty="0" smtClean="0"/>
              <a:t>Automated Failover</a:t>
            </a:r>
          </a:p>
          <a:p>
            <a:r>
              <a:rPr lang="en-US" dirty="0" smtClean="0"/>
              <a:t>Failback with Fast Synchronization</a:t>
            </a:r>
          </a:p>
        </p:txBody>
      </p:sp>
      <p:sp>
        <p:nvSpPr>
          <p:cNvPr id="6" name="Content Placeholder 2"/>
          <p:cNvSpPr txBox="1">
            <a:spLocks/>
          </p:cNvSpPr>
          <p:nvPr/>
        </p:nvSpPr>
        <p:spPr>
          <a:xfrm>
            <a:off x="5029200" y="5334000"/>
            <a:ext cx="3581400" cy="838200"/>
          </a:xfrm>
          <a:prstGeom prst="rect">
            <a:avLst/>
          </a:prstGeom>
        </p:spPr>
        <p:txBody>
          <a:bodyPr vert="horz">
            <a:normAutofit/>
          </a:bodyPr>
          <a:lstStyle/>
          <a:p>
            <a:pPr marL="0" marR="0" lvl="0" indent="0" algn="ctr"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en-US" sz="1800" b="1" i="1" u="none" strike="noStrike" kern="1200" cap="none" spc="0" normalizeH="0" baseline="0" noProof="0" dirty="0" smtClean="0">
                <a:ln>
                  <a:noFill/>
                </a:ln>
                <a:solidFill>
                  <a:srgbClr val="58585A"/>
                </a:solidFill>
                <a:effectLst/>
                <a:uLnTx/>
                <a:uFillTx/>
                <a:latin typeface="Arial Narrow" pitchFamily="34" charset="0"/>
                <a:ea typeface="+mn-ea"/>
                <a:cs typeface="+mn-cs"/>
              </a:rPr>
              <a:t>Continuous data availability without a single point of failure.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Enables VMware’s Advanced Features</a:t>
            </a:r>
            <a:endParaRPr lang="en-US" dirty="0"/>
          </a:p>
        </p:txBody>
      </p:sp>
      <p:pic>
        <p:nvPicPr>
          <p:cNvPr id="6" name="Picture 5" descr="VMware iSCSI SAN.gif"/>
          <p:cNvPicPr>
            <a:picLocks noChangeAspect="1"/>
          </p:cNvPicPr>
          <p:nvPr/>
        </p:nvPicPr>
        <p:blipFill>
          <a:blip r:embed="rId3" cstate="print"/>
          <a:srcRect t="8065"/>
          <a:stretch>
            <a:fillRect/>
          </a:stretch>
        </p:blipFill>
        <p:spPr>
          <a:xfrm>
            <a:off x="2362200" y="1143000"/>
            <a:ext cx="4343400" cy="3993126"/>
          </a:xfrm>
          <a:prstGeom prst="rect">
            <a:avLst/>
          </a:prstGeom>
        </p:spPr>
      </p:pic>
      <p:sp>
        <p:nvSpPr>
          <p:cNvPr id="3" name="Content Placeholder 2"/>
          <p:cNvSpPr>
            <a:spLocks noGrp="1"/>
          </p:cNvSpPr>
          <p:nvPr>
            <p:ph idx="1"/>
          </p:nvPr>
        </p:nvSpPr>
        <p:spPr>
          <a:xfrm>
            <a:off x="1752600" y="4953000"/>
            <a:ext cx="6553200" cy="1219200"/>
          </a:xfrm>
        </p:spPr>
        <p:txBody>
          <a:bodyPr>
            <a:normAutofit/>
          </a:bodyPr>
          <a:lstStyle/>
          <a:p>
            <a:r>
              <a:rPr lang="en-US" sz="1600" dirty="0" smtClean="0"/>
              <a:t>Enable the use of VMware HA, </a:t>
            </a:r>
            <a:r>
              <a:rPr lang="en-US" sz="1600" dirty="0" err="1" smtClean="0"/>
              <a:t>VMotion</a:t>
            </a:r>
            <a:r>
              <a:rPr lang="en-US" sz="1600" dirty="0" smtClean="0"/>
              <a:t>, Storage </a:t>
            </a:r>
            <a:r>
              <a:rPr lang="en-US" sz="1600" dirty="0" err="1" smtClean="0"/>
              <a:t>VMotion</a:t>
            </a:r>
            <a:r>
              <a:rPr lang="en-US" sz="1600" dirty="0" smtClean="0"/>
              <a:t>, </a:t>
            </a:r>
            <a:br>
              <a:rPr lang="en-US" sz="1600" dirty="0" smtClean="0"/>
            </a:br>
            <a:r>
              <a:rPr lang="en-US" sz="1600" dirty="0" smtClean="0"/>
              <a:t>DRS.</a:t>
            </a:r>
          </a:p>
          <a:p>
            <a:r>
              <a:rPr lang="en-US" sz="1600" dirty="0" smtClean="0"/>
              <a:t>Increase application and data availability</a:t>
            </a:r>
          </a:p>
          <a:p>
            <a:r>
              <a:rPr lang="en-US" sz="1600" dirty="0" smtClean="0"/>
              <a:t>Protect against a single point of failure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Enterprise Features</a:t>
            </a:r>
            <a:endParaRPr lang="en-US" dirty="0"/>
          </a:p>
        </p:txBody>
      </p:sp>
      <p:sp>
        <p:nvSpPr>
          <p:cNvPr id="3" name="Content Placeholder 2"/>
          <p:cNvSpPr>
            <a:spLocks noGrp="1"/>
          </p:cNvSpPr>
          <p:nvPr>
            <p:ph sz="quarter" idx="1"/>
          </p:nvPr>
        </p:nvSpPr>
        <p:spPr/>
        <p:txBody>
          <a:bodyPr>
            <a:normAutofit fontScale="92500"/>
          </a:bodyPr>
          <a:lstStyle/>
          <a:p>
            <a:pPr>
              <a:spcBef>
                <a:spcPts val="1200"/>
              </a:spcBef>
            </a:pPr>
            <a:r>
              <a:rPr lang="en-US" b="1" dirty="0" smtClean="0">
                <a:solidFill>
                  <a:srgbClr val="005595"/>
                </a:solidFill>
              </a:rPr>
              <a:t>Synchronous Data Mirroring  with Active-Active Automated Failover and Failback</a:t>
            </a:r>
            <a:r>
              <a:rPr lang="en-US" b="1" dirty="0" smtClean="0"/>
              <a:t/>
            </a:r>
            <a:br>
              <a:rPr lang="en-US" b="1" dirty="0" smtClean="0"/>
            </a:br>
            <a:r>
              <a:rPr lang="en-US" dirty="0" smtClean="0"/>
              <a:t>Replicate mission-critical data using Synchronous Mirroring to another server in your server room.</a:t>
            </a:r>
            <a:endParaRPr lang="en-US" sz="800" dirty="0" smtClean="0"/>
          </a:p>
          <a:p>
            <a:pPr>
              <a:spcBef>
                <a:spcPts val="1200"/>
              </a:spcBef>
            </a:pPr>
            <a:r>
              <a:rPr lang="en-US" b="1" dirty="0" smtClean="0">
                <a:solidFill>
                  <a:srgbClr val="005595"/>
                </a:solidFill>
              </a:rPr>
              <a:t>Remote Replication over the WAN</a:t>
            </a:r>
            <a:br>
              <a:rPr lang="en-US" b="1" dirty="0" smtClean="0">
                <a:solidFill>
                  <a:srgbClr val="005595"/>
                </a:solidFill>
              </a:rPr>
            </a:br>
            <a:r>
              <a:rPr lang="en-US" dirty="0" smtClean="0"/>
              <a:t>Asynchronous Replication across a campus or even a WAN enables volume/site failover and recovery for uninterrupted storage operations and 24/7 business continuity. </a:t>
            </a:r>
            <a:endParaRPr lang="en-US" sz="800" dirty="0" smtClean="0"/>
          </a:p>
          <a:p>
            <a:pPr>
              <a:spcBef>
                <a:spcPts val="1200"/>
              </a:spcBef>
            </a:pPr>
            <a:r>
              <a:rPr lang="en-US" b="1" dirty="0" smtClean="0">
                <a:solidFill>
                  <a:srgbClr val="005595"/>
                </a:solidFill>
              </a:rPr>
              <a:t>Instant Point-in-Time Snapshots </a:t>
            </a:r>
            <a:r>
              <a:rPr lang="en-US" b="1" dirty="0" smtClean="0"/>
              <a:t/>
            </a:r>
            <a:br>
              <a:rPr lang="en-US" b="1" dirty="0" smtClean="0"/>
            </a:br>
            <a:r>
              <a:rPr lang="en-US" dirty="0" smtClean="0"/>
              <a:t>Live snapshots for recovering either individual files or folders or even entire volumes hence allowing you to rollback the volume to a point prior to failure.</a:t>
            </a:r>
          </a:p>
          <a:p>
            <a:pPr>
              <a:spcBef>
                <a:spcPts val="1200"/>
              </a:spcBef>
            </a:pPr>
            <a:r>
              <a:rPr lang="en-US" b="1" dirty="0" smtClean="0">
                <a:solidFill>
                  <a:srgbClr val="005595"/>
                </a:solidFill>
              </a:rPr>
              <a:t>Thin Provisioning</a:t>
            </a:r>
            <a:r>
              <a:rPr lang="en-US" b="1" dirty="0" smtClean="0"/>
              <a:t/>
            </a:r>
            <a:br>
              <a:rPr lang="en-US" b="1" dirty="0" smtClean="0"/>
            </a:br>
            <a:r>
              <a:rPr lang="en-US" dirty="0" smtClean="0"/>
              <a:t>Offers efficient disk utilization so that IT administrators do not have to purchase disks ahead of time. Thin Provisioning allocates only as much space as is required for data on that volume.</a:t>
            </a:r>
            <a:endParaRPr lang="en-US" sz="800" dirty="0" smtClean="0"/>
          </a:p>
          <a:p>
            <a:pPr>
              <a:spcBef>
                <a:spcPts val="1200"/>
              </a:spcBef>
            </a:pPr>
            <a:r>
              <a:rPr lang="en-US" b="1" dirty="0" smtClean="0">
                <a:solidFill>
                  <a:srgbClr val="005595"/>
                </a:solidFill>
              </a:rPr>
              <a:t>Other Features</a:t>
            </a:r>
            <a:br>
              <a:rPr lang="en-US" b="1" dirty="0" smtClean="0">
                <a:solidFill>
                  <a:srgbClr val="005595"/>
                </a:solidFill>
              </a:rPr>
            </a:br>
            <a:r>
              <a:rPr lang="en-US" dirty="0" smtClean="0"/>
              <a:t>NTFS compression and encryption integration, shared volumes for clustering servers, support for VSS, RAM disk, 64-bit and 32-bit architecture, support for MPIO, software RAID-1 mirror, Virtual Tape Library (VTL).</a:t>
            </a:r>
            <a:r>
              <a:rPr lang="en-US" b="1" dirty="0" smtClean="0"/>
              <a:t/>
            </a:r>
            <a:br>
              <a:rPr lang="en-US" b="1" dirty="0" smtClean="0"/>
            </a:br>
            <a:endParaRPr lang="en-US" dirty="0" smtClean="0"/>
          </a:p>
          <a:p>
            <a:endParaRPr 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3060</TotalTime>
  <Words>241</Words>
  <Application>Microsoft Office PowerPoint</Application>
  <PresentationFormat>화면 슬라이드 쇼(4:3)</PresentationFormat>
  <Paragraphs>69</Paragraphs>
  <Slides>10</Slides>
  <Notes>7</Notes>
  <HiddenSlides>0</HiddenSlides>
  <MMClips>0</MMClips>
  <ScaleCrop>false</ScaleCrop>
  <HeadingPairs>
    <vt:vector size="4" baseType="variant">
      <vt:variant>
        <vt:lpstr>테마</vt:lpstr>
      </vt:variant>
      <vt:variant>
        <vt:i4>1</vt:i4>
      </vt:variant>
      <vt:variant>
        <vt:lpstr>슬라이드 제목</vt:lpstr>
      </vt:variant>
      <vt:variant>
        <vt:i4>10</vt:i4>
      </vt:variant>
    </vt:vector>
  </HeadingPairs>
  <TitlesOfParts>
    <vt:vector size="11" baseType="lpstr">
      <vt:lpstr>Origin</vt:lpstr>
      <vt:lpstr>StarWind 5.0  High Availability Storage &amp; Open iSCSI SAN  </vt:lpstr>
      <vt:lpstr>StarWind 5.0 webinar for partners and VARs.</vt:lpstr>
      <vt:lpstr>Overview</vt:lpstr>
      <vt:lpstr>Benefits of Open SAN Software</vt:lpstr>
      <vt:lpstr>Shared Storage</vt:lpstr>
      <vt:lpstr>IT Projects</vt:lpstr>
      <vt:lpstr>High Availability: Automated Failover and Failback</vt:lpstr>
      <vt:lpstr>Enables VMware’s Advanced Features</vt:lpstr>
      <vt:lpstr>Enterprise Features</vt:lpstr>
      <vt:lpstr>StarWind Editions Comparison Chart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Zorian.Rotenberg</dc:creator>
  <cp:lastModifiedBy>HIT</cp:lastModifiedBy>
  <cp:revision>249</cp:revision>
  <dcterms:created xsi:type="dcterms:W3CDTF">2008-10-11T19:51:59Z</dcterms:created>
  <dcterms:modified xsi:type="dcterms:W3CDTF">2009-11-10T09:29:18Z</dcterms:modified>
</cp:coreProperties>
</file>